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518" r:id="rId5"/>
    <p:sldId id="527" r:id="rId6"/>
    <p:sldId id="612" r:id="rId7"/>
    <p:sldId id="613" r:id="rId8"/>
    <p:sldId id="585" r:id="rId9"/>
    <p:sldId id="584" r:id="rId10"/>
    <p:sldId id="611" r:id="rId11"/>
    <p:sldId id="607" r:id="rId12"/>
    <p:sldId id="610" r:id="rId13"/>
    <p:sldId id="614" r:id="rId14"/>
    <p:sldId id="617" r:id="rId15"/>
    <p:sldId id="616" r:id="rId16"/>
    <p:sldId id="615"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17" autoAdjust="0"/>
    <p:restoredTop sz="71280" autoAdjust="0"/>
  </p:normalViewPr>
  <p:slideViewPr>
    <p:cSldViewPr snapToGrid="0">
      <p:cViewPr varScale="1">
        <p:scale>
          <a:sx n="157" d="100"/>
          <a:sy n="157" d="100"/>
        </p:scale>
        <p:origin x="6656"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2023-08-08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I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Lets stay by defining the term “frontend”. I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The opposite of a frontend is the backend, which is everything the user does not interact with. Frontend and backend are always coupled in some way, such as through a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So as you can probably surmise, frontends are very important because without a frontend the end-user has nothing to interact with. That said, it should also be noted that not with every project at CGI you will be doing frontend development, this will really vary per project. Some projects already have a frontend and you’re only updating or maintaining a backend, some projects are purely only scripts that are manually run by users, and some are none of these options. That said, it will always be good to have a fundemental knowledge.</a:t>
            </a: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52147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So the concept of frontend is very wide, but we will only focus on a small part of it for today, and that’s the web frontend </a:t>
            </a:r>
            <a:r>
              <a:rPr lang="en-GB" b="0" i="0" u="none" strike="noStrike">
                <a:solidFill>
                  <a:srgbClr val="D1D5DB"/>
                </a:solidFill>
                <a:effectLst/>
                <a:latin typeface="ui-rounded"/>
              </a:rPr>
              <a:t>part.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3240143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Frontend development involves crafting the parts of a website that users see and interact with directly. It's about turning code into the appealing visuals and intuitive interfaces we all enjoy.</a:t>
            </a:r>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myself</a:t>
            </a:r>
            <a:r>
              <a:rPr lang="nl-NL" dirty="0"/>
              <a:t>.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 was born in </a:t>
            </a:r>
            <a:r>
              <a:rPr lang="nl-NL" dirty="0" err="1"/>
              <a:t>the</a:t>
            </a:r>
            <a:r>
              <a:rPr lang="nl-NL" dirty="0"/>
              <a:t> </a:t>
            </a:r>
            <a:r>
              <a:rPr lang="nl-NL" dirty="0" err="1"/>
              <a:t>deserts</a:t>
            </a:r>
            <a:r>
              <a:rPr lang="nl-NL" dirty="0"/>
              <a:t> of Saudi </a:t>
            </a:r>
            <a:r>
              <a:rPr lang="nl-NL" dirty="0" err="1"/>
              <a:t>Arabia</a:t>
            </a:r>
            <a:endParaRPr lang="nl-NL" dirty="0"/>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155715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right </a:t>
            </a:r>
            <a:r>
              <a:rPr lang="nl-NL" dirty="0" err="1"/>
              <a:t>now</a:t>
            </a:r>
            <a:r>
              <a:rPr lang="nl-NL" dirty="0"/>
              <a:t> I live in </a:t>
            </a:r>
            <a:r>
              <a:rPr lang="nl-NL" dirty="0" err="1"/>
              <a:t>the</a:t>
            </a:r>
            <a:r>
              <a:rPr lang="nl-NL" dirty="0"/>
              <a:t> </a:t>
            </a:r>
            <a:r>
              <a:rPr lang="nl-NL" dirty="0" err="1"/>
              <a:t>beautiful</a:t>
            </a:r>
            <a:r>
              <a:rPr lang="nl-NL" dirty="0"/>
              <a:t> </a:t>
            </a:r>
            <a:r>
              <a:rPr lang="nl-NL" dirty="0" err="1"/>
              <a:t>city</a:t>
            </a:r>
            <a:r>
              <a:rPr lang="nl-NL" dirty="0"/>
              <a:t> of Delft</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19115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started working for CGI in 2019. First I worked for the Rijkswaterstaat unit where I was primarily a frontend development but also dabbled a bit in the Backend, CI/CD, Cloud and Ops processes of the project. After this I moved to the ProRail unit where I worked as a full-stack frontend and backend developer, and right now I have moved back to Rijkswaterstaat and I am now working on the same project where I started at 2019 but primarily as a backend developer while also doing ops.</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15439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First I would like to address some general notes for today. Today we will have both a morning and an afternoon program. Furthermore this is the first time that we are including a frontend fundamentals workshop in  the graduate class, so in advance I’m apologize for any mistakes haha. Because of this I can also not say entirely for sure at what time we will be finished, but at the latest we will stop at 4 30.</a:t>
            </a:r>
          </a:p>
          <a:p>
            <a:r>
              <a:rPr lang="en-NL" dirty="0"/>
              <a:t>Next I encourage the taking of notes. We will go through a lot of information and there will be a lot of information to process. Notes can help you do so.</a:t>
            </a:r>
          </a:p>
          <a:p>
            <a:r>
              <a:rPr lang="en-NL" dirty="0"/>
              <a:t>Lastly these slides will be sent to all participants after the course. I have included the bulk of what I will tell you in the speaker notes of each slide so you can review most of the workshops.</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we start I would like to check if everyone was able to complete their homework, installing NodeJS.</a:t>
            </a:r>
          </a:p>
          <a:p>
            <a:endParaRPr lang="en-NL" dirty="0"/>
          </a:p>
          <a:p>
            <a:r>
              <a:rPr lang="en-NL" dirty="0"/>
              <a:t>For those that have faced issued, I have reserved a about 10 minutes before the lunch to aid you.</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go over the agenda for today. To start I will give you a brief introduction to what frontend is, how we define frontend for the scope of this workshop, and why frontend should be considered as an important part of the services delivered by CGI. After this I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180730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p:txBody>
          <a:bodyPr/>
          <a:lstStyle/>
          <a:p>
            <a:r>
              <a:rPr lang="en-CA" dirty="0"/>
              <a:t>Jeroen </a:t>
            </a:r>
            <a:r>
              <a:rPr lang="en-CA" dirty="0" err="1"/>
              <a:t>Claassens</a:t>
            </a:r>
            <a:endParaRPr lang="en-CA" dirty="0"/>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10</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Tree>
    <p:extLst>
      <p:ext uri="{BB962C8B-B14F-4D97-AF65-F5344CB8AC3E}">
        <p14:creationId xmlns:p14="http://schemas.microsoft.com/office/powerpoint/2010/main" val="949876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What is the scope for today?</a:t>
            </a:r>
          </a:p>
        </p:txBody>
      </p:sp>
      <p:sp>
        <p:nvSpPr>
          <p:cNvPr id="3" name="Content Placeholder 2">
            <a:extLst>
              <a:ext uri="{FF2B5EF4-FFF2-40B4-BE49-F238E27FC236}">
                <a16:creationId xmlns:a16="http://schemas.microsoft.com/office/drawing/2014/main" id="{AA3807F1-1120-73F6-932D-F801B813D149}"/>
              </a:ext>
            </a:extLst>
          </p:cNvPr>
          <p:cNvSpPr>
            <a:spLocks noGrp="1"/>
          </p:cNvSpPr>
          <p:nvPr>
            <p:ph sz="quarter" idx="17"/>
          </p:nvPr>
        </p:nvSpPr>
        <p:spPr/>
        <p:txBody>
          <a:bodyPr/>
          <a:lstStyle/>
          <a:p>
            <a:endParaRPr lang="en-NL" dirty="0"/>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12</a:t>
            </a:fld>
            <a:endParaRPr lang="en-CA"/>
          </a:p>
        </p:txBody>
      </p:sp>
    </p:spTree>
    <p:extLst>
      <p:ext uri="{BB962C8B-B14F-4D97-AF65-F5344CB8AC3E}">
        <p14:creationId xmlns:p14="http://schemas.microsoft.com/office/powerpoint/2010/main" val="1252491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What is frontend development?</a:t>
            </a:r>
          </a:p>
        </p:txBody>
      </p:sp>
      <p:sp>
        <p:nvSpPr>
          <p:cNvPr id="3" name="Content Placeholder 2">
            <a:extLst>
              <a:ext uri="{FF2B5EF4-FFF2-40B4-BE49-F238E27FC236}">
                <a16:creationId xmlns:a16="http://schemas.microsoft.com/office/drawing/2014/main" id="{AA3807F1-1120-73F6-932D-F801B813D149}"/>
              </a:ext>
            </a:extLst>
          </p:cNvPr>
          <p:cNvSpPr>
            <a:spLocks noGrp="1"/>
          </p:cNvSpPr>
          <p:nvPr>
            <p:ph sz="quarter" idx="17"/>
          </p:nvPr>
        </p:nvSpPr>
        <p:spPr/>
        <p:txBody>
          <a:bodyPr/>
          <a:lstStyle/>
          <a:p>
            <a:endParaRPr lang="en-NL"/>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197262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5" name="TextBox 4">
            <a:extLst>
              <a:ext uri="{FF2B5EF4-FFF2-40B4-BE49-F238E27FC236}">
                <a16:creationId xmlns:a16="http://schemas.microsoft.com/office/drawing/2014/main" id="{D3E51332-27E5-496A-BFE1-B1226717BB95}"/>
              </a:ext>
            </a:extLst>
          </p:cNvPr>
          <p:cNvSpPr txBox="1"/>
          <p:nvPr/>
        </p:nvSpPr>
        <p:spPr>
          <a:xfrm>
            <a:off x="2721244" y="2951054"/>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Experienced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6" name="Picture Placeholder 4">
            <a:extLst>
              <a:ext uri="{FF2B5EF4-FFF2-40B4-BE49-F238E27FC236}">
                <a16:creationId xmlns:a16="http://schemas.microsoft.com/office/drawing/2014/main" id="{2244DD6F-55F4-4891-BA47-752DFDA52F15}"/>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993420"/>
            <a:ext cx="819514" cy="819514"/>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8" name="Picture 7">
            <a:extLst>
              <a:ext uri="{FF2B5EF4-FFF2-40B4-BE49-F238E27FC236}">
                <a16:creationId xmlns:a16="http://schemas.microsoft.com/office/drawing/2014/main" id="{F79163F5-C6BF-D292-F782-5E38F2E818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 y="-72827"/>
            <a:ext cx="12291368" cy="8230826"/>
          </a:xfrm>
          <a:prstGeom prst="rect">
            <a:avLst/>
          </a:prstGeom>
        </p:spPr>
      </p:pic>
    </p:spTree>
    <p:extLst>
      <p:ext uri="{BB962C8B-B14F-4D97-AF65-F5344CB8AC3E}">
        <p14:creationId xmlns:p14="http://schemas.microsoft.com/office/powerpoint/2010/main" val="34592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6" name="Picture 5" descr="A large building with a clock tower&#10;&#10;Description automatically generated">
            <a:extLst>
              <a:ext uri="{FF2B5EF4-FFF2-40B4-BE49-F238E27FC236}">
                <a16:creationId xmlns:a16="http://schemas.microsoft.com/office/drawing/2014/main" id="{BEE42300-618C-C5F7-8BD9-3EF6CA15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8" y="-1143355"/>
            <a:ext cx="12349578" cy="8233052"/>
          </a:xfrm>
          <a:prstGeom prst="rect">
            <a:avLst/>
          </a:prstGeom>
        </p:spPr>
      </p:pic>
    </p:spTree>
    <p:extLst>
      <p:ext uri="{BB962C8B-B14F-4D97-AF65-F5344CB8AC3E}">
        <p14:creationId xmlns:p14="http://schemas.microsoft.com/office/powerpoint/2010/main" val="2034941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My free time is primarily spent with open 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5</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6" name="Picture 5" descr="A person standing on a rock with poles&#10;&#10;Description automatically generated">
            <a:extLst>
              <a:ext uri="{FF2B5EF4-FFF2-40B4-BE49-F238E27FC236}">
                <a16:creationId xmlns:a16="http://schemas.microsoft.com/office/drawing/2014/main" id="{AF7A4952-FACF-3295-8992-8B36A001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70" y="4049779"/>
            <a:ext cx="3326815" cy="250176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a:xfrm>
            <a:off x="755963" y="1557338"/>
            <a:ext cx="10658475" cy="4535487"/>
          </a:xfrm>
        </p:spPr>
        <p:txBody>
          <a:bodyPr>
            <a:noAutofit/>
          </a:bodyPr>
          <a:lstStyle/>
          <a:p>
            <a:pPr marL="342900" indent="-342900">
              <a:buFont typeface="Arial" panose="020B0604020202020204" pitchFamily="34" charset="0"/>
              <a:buChar char="•"/>
            </a:pPr>
            <a:r>
              <a:rPr lang="en-GB" sz="1400" b="1" dirty="0"/>
              <a:t>Jeroen Claassens </a:t>
            </a:r>
            <a:r>
              <a:rPr lang="en-GB" sz="1400" dirty="0"/>
              <a:t>(Experienced Software Engineer)</a:t>
            </a:r>
          </a:p>
          <a:p>
            <a:pPr marL="342900" indent="-342900">
              <a:buFont typeface="Arial" panose="020B0604020202020204" pitchFamily="34" charset="0"/>
              <a:buChar char="•"/>
            </a:pPr>
            <a:r>
              <a:rPr lang="en-GB" sz="1200" dirty="0"/>
              <a:t>Started at CGI in March 2019</a:t>
            </a:r>
          </a:p>
          <a:p>
            <a:pPr marL="342900" indent="-342900">
              <a:buFont typeface="Arial" panose="020B0604020202020204" pitchFamily="34" charset="0"/>
              <a:buChar char="•"/>
            </a:pPr>
            <a:r>
              <a:rPr lang="en-GB" sz="1200" b="1" dirty="0" err="1"/>
              <a:t>Rijkswaterstaat</a:t>
            </a:r>
            <a:r>
              <a:rPr lang="en-GB" sz="1200" dirty="0"/>
              <a:t> (1,5 years)</a:t>
            </a:r>
          </a:p>
          <a:p>
            <a:pPr marL="522288" lvl="1" indent="-342900"/>
            <a:r>
              <a:rPr lang="en-GB" sz="1200" dirty="0"/>
              <a:t>Full-stack TypeScript &amp; Java developer</a:t>
            </a:r>
          </a:p>
          <a:p>
            <a:pPr marL="522288" lvl="1" indent="-342900"/>
            <a:r>
              <a:rPr lang="en-GB" sz="1200" dirty="0"/>
              <a:t>Primarily worked the new Asset Management frontend</a:t>
            </a:r>
          </a:p>
          <a:p>
            <a:pPr marL="342900" indent="-342900">
              <a:buFont typeface="Arial" panose="020B0604020202020204" pitchFamily="34" charset="0"/>
              <a:buChar char="•"/>
            </a:pPr>
            <a:r>
              <a:rPr lang="en-GB" sz="1200" b="1" dirty="0" err="1"/>
              <a:t>ProRail</a:t>
            </a:r>
            <a:r>
              <a:rPr lang="en-GB" sz="1200" dirty="0"/>
              <a:t> (2,5 years)</a:t>
            </a:r>
          </a:p>
          <a:p>
            <a:pPr marL="522288" lvl="1" indent="-342900"/>
            <a:r>
              <a:rPr lang="en-GB" sz="1200" dirty="0"/>
              <a:t>Full-stack TypeScript &amp; Java developer</a:t>
            </a:r>
          </a:p>
          <a:p>
            <a:pPr marL="522288" lvl="1" indent="-342900"/>
            <a:r>
              <a:rPr lang="en-GB" sz="1200" dirty="0"/>
              <a:t>Worked on improving the front- and backend of the GMS/WLIS</a:t>
            </a:r>
            <a:br>
              <a:rPr lang="en-GB" sz="1200" dirty="0"/>
            </a:br>
            <a:r>
              <a:rPr lang="en-GB" sz="1200" dirty="0"/>
              <a:t>project</a:t>
            </a:r>
          </a:p>
          <a:p>
            <a:pPr marL="342900" indent="-342900">
              <a:buFont typeface="Arial" panose="020B0604020202020204" pitchFamily="34" charset="0"/>
              <a:buChar char="•"/>
            </a:pPr>
            <a:r>
              <a:rPr lang="en-GB" sz="1200" b="1" dirty="0"/>
              <a:t>Back at Rijkswaterstaat</a:t>
            </a:r>
            <a:r>
              <a:rPr lang="en-GB" sz="1200" dirty="0"/>
              <a:t> (current)</a:t>
            </a:r>
          </a:p>
          <a:p>
            <a:pPr marL="522288" lvl="1" indent="-342900"/>
            <a:r>
              <a:rPr lang="en-GB" sz="1200" dirty="0"/>
              <a:t>Java developer &amp; ops engineer</a:t>
            </a:r>
          </a:p>
          <a:p>
            <a:pPr marL="522288" lvl="1" indent="-342900"/>
            <a:r>
              <a:rPr lang="en-GB" sz="1200" dirty="0"/>
              <a:t>Back on the project of 2019, of which the landscape has greatly changed</a:t>
            </a:r>
          </a:p>
          <a:p>
            <a:pPr marL="342900" indent="-342900"/>
            <a:endParaRPr lang="en-GB" sz="1200" dirty="0"/>
          </a:p>
          <a:p>
            <a:pPr marL="342900" indent="-342900"/>
            <a:endParaRPr lang="en-GB" sz="1200" dirty="0"/>
          </a:p>
          <a:p>
            <a:pPr marL="522288" lvl="1" indent="-342900"/>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6</a:t>
            </a:fld>
            <a:endParaRPr lang="en-US"/>
          </a:p>
        </p:txBody>
      </p:sp>
      <p:pic>
        <p:nvPicPr>
          <p:cNvPr id="7" name="Picture 6">
            <a:extLst>
              <a:ext uri="{FF2B5EF4-FFF2-40B4-BE49-F238E27FC236}">
                <a16:creationId xmlns:a16="http://schemas.microsoft.com/office/drawing/2014/main" id="{C9F190E6-7E80-43C3-A208-38189D12F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6797" y="966788"/>
            <a:ext cx="3067791" cy="1181100"/>
          </a:xfrm>
          <a:prstGeom prst="rect">
            <a:avLst/>
          </a:prstGeom>
        </p:spPr>
      </p:pic>
      <p:pic>
        <p:nvPicPr>
          <p:cNvPr id="9" name="Picture 8">
            <a:extLst>
              <a:ext uri="{FF2B5EF4-FFF2-40B4-BE49-F238E27FC236}">
                <a16:creationId xmlns:a16="http://schemas.microsoft.com/office/drawing/2014/main" id="{E7B61619-9C7D-46A5-89D2-E8363D63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639" y="3006810"/>
            <a:ext cx="5183055" cy="1113546"/>
          </a:xfrm>
          <a:prstGeom prst="rect">
            <a:avLst/>
          </a:prstGeom>
        </p:spPr>
      </p:pic>
    </p:spTree>
    <p:extLst>
      <p:ext uri="{BB962C8B-B14F-4D97-AF65-F5344CB8AC3E}">
        <p14:creationId xmlns:p14="http://schemas.microsoft.com/office/powerpoint/2010/main" val="482121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will be sent to all participants after the course. The slide notes have a rough outline of what I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8</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a:xfrm>
            <a:off x="765737" y="3163451"/>
            <a:ext cx="10676438" cy="531097"/>
          </a:xfrm>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9</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2.xml><?xml version="1.0" encoding="utf-8"?>
<ds:datastoreItem xmlns:ds="http://schemas.openxmlformats.org/officeDocument/2006/customXml" ds:itemID="{91C7B255-3552-497C-B3C7-0572EE08EA37}">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244</TotalTime>
  <Words>1277</Words>
  <Application>Microsoft Macintosh PowerPoint</Application>
  <PresentationFormat>Widescreen</PresentationFormat>
  <Paragraphs>101</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Segoe UI Emoji</vt:lpstr>
      <vt:lpstr>ui-rounded</vt:lpstr>
      <vt:lpstr>Verdana</vt:lpstr>
      <vt:lpstr>Wingdings</vt:lpstr>
      <vt:lpstr>CGI Widescreen Beet</vt:lpstr>
      <vt:lpstr>PowerPoint Presentation</vt:lpstr>
      <vt:lpstr>Who am I</vt:lpstr>
      <vt:lpstr>Who am I?</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What is the scope for today?</vt:lpstr>
      <vt:lpstr>What is frontend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10</cp:revision>
  <dcterms:created xsi:type="dcterms:W3CDTF">2022-08-24T13:23:13Z</dcterms:created>
  <dcterms:modified xsi:type="dcterms:W3CDTF">2023-08-08T14:43:14Z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